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770" r:id="rId2"/>
    <p:sldId id="679" r:id="rId3"/>
    <p:sldId id="760" r:id="rId4"/>
    <p:sldId id="761" r:id="rId5"/>
    <p:sldId id="674" r:id="rId6"/>
    <p:sldId id="649" r:id="rId7"/>
    <p:sldId id="680" r:id="rId8"/>
    <p:sldId id="675" r:id="rId9"/>
    <p:sldId id="677" r:id="rId10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" initials="G" lastIdx="2" clrIdx="0">
    <p:extLst>
      <p:ext uri="{19B8F6BF-5375-455C-9EA6-DF929625EA0E}">
        <p15:presenceInfo xmlns:p15="http://schemas.microsoft.com/office/powerpoint/2012/main" userId="479f764143af08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EDEF"/>
    <a:srgbClr val="A8CBDC"/>
    <a:srgbClr val="415DBA"/>
    <a:srgbClr val="2D2D8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6305" autoAdjust="0"/>
  </p:normalViewPr>
  <p:slideViewPr>
    <p:cSldViewPr>
      <p:cViewPr varScale="1">
        <p:scale>
          <a:sx n="52" d="100"/>
          <a:sy n="52" d="100"/>
        </p:scale>
        <p:origin x="102" y="1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3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786-A03A-453B-91CF-4ACE313674A4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549-9010-4B58-AFBC-2DF9F75BDFBA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6DE5BFCD-AB09-40C9-82FB-F3F51B2D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4E01B3D9-B931-46EB-AF87-61C0716EC4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FBAF21FF-91AE-4C5C-8078-79FE0B3D2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FE263959-AC83-4A9A-90B7-E5E0BC686C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B55A3FF-E60C-4186-BEEA-D96AAC00C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C2923602-E288-4886-92A3-57A976E13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E55A9F40-7472-4CD0-9313-60EADBA65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CF64599E-8F4A-48A2-BDA6-420E0B7D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15713170-62E9-4DC0-AA12-7ADB60CE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3F637088-1DF9-4C0A-86AC-B44E00C61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3FB67AF0-A316-4A48-90DF-C75EEC01E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E6A67F02-C7C7-46F4-A825-01B244165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42A85D2-B3B2-46EB-BC5D-B3BE3D131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26BAF67E-D48C-43F3-99BE-A95AEEFCD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en.wikipedia.org/wiki/Knights_of_Columbu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stock.com/free-vectors/employee-month-jean-texture-42597215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raffle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insblog.ws/2013/04/1000.html/1000-2f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CF5237-31D9-4522-A641-BFD5BB1F1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76" y="534189"/>
            <a:ext cx="4694496" cy="463762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F0F3A5-A415-47E0-A235-030FF8EA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155727"/>
            <a:ext cx="7467600" cy="43176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effectLst/>
              </a:rPr>
              <a:t>“Rise up and Answer the Call”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r>
              <a:rPr lang="en-US" dirty="0">
                <a:effectLst/>
              </a:rPr>
              <a:t>Incentives &amp; Recognition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2021 - 2022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9DA91B-6BC5-4060-982D-5734B968AF38}"/>
              </a:ext>
            </a:extLst>
          </p:cNvPr>
          <p:cNvSpPr/>
          <p:nvPr/>
        </p:nvSpPr>
        <p:spPr bwMode="auto">
          <a:xfrm>
            <a:off x="2199861" y="5457509"/>
            <a:ext cx="9276911" cy="77353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Celebrating those that answer the call!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6449A9-A6BC-4CD3-A78E-6AAD33E22314}"/>
              </a:ext>
            </a:extLst>
          </p:cNvPr>
          <p:cNvSpPr txBox="1"/>
          <p:nvPr/>
        </p:nvSpPr>
        <p:spPr>
          <a:xfrm>
            <a:off x="5312476" y="4545761"/>
            <a:ext cx="6096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Membership Director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Fuller</a:t>
            </a:r>
          </a:p>
        </p:txBody>
      </p:sp>
    </p:spTree>
    <p:extLst>
      <p:ext uri="{BB962C8B-B14F-4D97-AF65-F5344CB8AC3E}">
        <p14:creationId xmlns:p14="http://schemas.microsoft.com/office/powerpoint/2010/main" val="210080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E705-C6C6-47B6-83F0-2DA9447D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195262"/>
            <a:ext cx="10566400" cy="847726"/>
          </a:xfrm>
        </p:spPr>
        <p:txBody>
          <a:bodyPr/>
          <a:lstStyle/>
          <a:p>
            <a:r>
              <a:rPr lang="en-US" dirty="0">
                <a:effectLst/>
              </a:rPr>
              <a:t>Supreme Sponsored 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3DDB4-3FA4-4E93-B412-7FBFEF1AD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1" y="1371600"/>
            <a:ext cx="10812462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District Deputies will be able to earn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Medallions depicting each of the 4 principles of our Order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Knight Gear apparel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Special Blessed Michael McGivney medallion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Win a trip to the Supreme Convention</a:t>
            </a:r>
          </a:p>
          <a:p>
            <a:pPr marL="457200" lvl="1" indent="0">
              <a:buNone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Michigan will be compete against other Jurisdictions in growth during July, August and September to win CA$H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B9009B-82A9-44EB-9F41-D989F89A736C}"/>
              </a:ext>
            </a:extLst>
          </p:cNvPr>
          <p:cNvSpPr/>
          <p:nvPr/>
        </p:nvSpPr>
        <p:spPr bwMode="auto">
          <a:xfrm>
            <a:off x="1843088" y="5286374"/>
            <a:ext cx="10215562" cy="82867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ump Mediaeval"/>
              </a:rPr>
              <a:t> Michigan will win $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ump Mediaeval"/>
              </a:rPr>
              <a:t>upreme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ump Mediaeval"/>
              </a:rPr>
              <a:t> Prize$ that will be use for Incentives</a:t>
            </a:r>
          </a:p>
        </p:txBody>
      </p:sp>
    </p:spTree>
    <p:extLst>
      <p:ext uri="{BB962C8B-B14F-4D97-AF65-F5344CB8AC3E}">
        <p14:creationId xmlns:p14="http://schemas.microsoft.com/office/powerpoint/2010/main" val="272265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9823C-A6C5-4AC7-AAE9-5CC7926E1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7" y="140804"/>
            <a:ext cx="10694505" cy="747092"/>
          </a:xfrm>
        </p:spPr>
        <p:txBody>
          <a:bodyPr/>
          <a:lstStyle/>
          <a:p>
            <a:r>
              <a:rPr lang="en-US" sz="4000" dirty="0"/>
              <a:t>QUARTERLY INCENTIVES FOR DISTRICT DEPUTIES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F9591-D0E9-4684-9AA0-D08645FAA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80" y="1154594"/>
            <a:ext cx="10555356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Q1 (July 1 through September 30)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Every DD that attains 30% or better of District Intake Goal by September 30 receives a custom Knights of Columbus </a:t>
            </a:r>
            <a:r>
              <a:rPr lang="en-US" sz="2000" b="1" i="1" dirty="0"/>
              <a:t>polo shirt </a:t>
            </a:r>
            <a:r>
              <a:rPr lang="en-US" sz="2000" dirty="0"/>
              <a:t>and a </a:t>
            </a:r>
            <a:r>
              <a:rPr lang="en-US" sz="2000" b="1" i="1" dirty="0"/>
              <a:t>coin/medallion </a:t>
            </a:r>
            <a:r>
              <a:rPr lang="en-US" sz="2000" dirty="0"/>
              <a:t>depicting the principle of </a:t>
            </a:r>
            <a:r>
              <a:rPr lang="en-US" sz="2000" b="1" i="1" dirty="0"/>
              <a:t>charity</a:t>
            </a:r>
          </a:p>
          <a:p>
            <a:pPr marL="0" indent="0">
              <a:buNone/>
            </a:pPr>
            <a:r>
              <a:rPr lang="en-US" sz="2800" dirty="0"/>
              <a:t>Q2 (October 1 through December 31)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Every DD that attains 70% or better of District Intake Goal by December 31 receives a custom Knights of Columbus </a:t>
            </a:r>
            <a:r>
              <a:rPr lang="en-US" sz="2000" b="1" i="1" dirty="0"/>
              <a:t>jacket</a:t>
            </a:r>
            <a:r>
              <a:rPr lang="en-US" sz="2000" dirty="0"/>
              <a:t> and a </a:t>
            </a:r>
            <a:r>
              <a:rPr lang="en-US" sz="2000" b="1" i="1" dirty="0"/>
              <a:t>coin/medallion </a:t>
            </a:r>
            <a:r>
              <a:rPr lang="en-US" sz="2000" dirty="0"/>
              <a:t>depicting the principle of </a:t>
            </a:r>
            <a:r>
              <a:rPr lang="en-US" sz="2000" b="1" i="1" dirty="0"/>
              <a:t>unity</a:t>
            </a:r>
            <a:endParaRPr lang="en-US" sz="2000" dirty="0"/>
          </a:p>
          <a:p>
            <a:pPr marL="0" indent="0">
              <a:buNone/>
            </a:pPr>
            <a:r>
              <a:rPr lang="en-US" sz="2800" dirty="0"/>
              <a:t>Q3 (January 1 through March 31)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Every DD that attains 100% or more of District Intake Goal by March 31, 2022 receives a custom Knights of Columbus dress shirt and tie and a coin/medallion depicting the principle of fraternity.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9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5C543-F812-4FE8-840E-494917D4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41" y="102708"/>
            <a:ext cx="10566400" cy="811692"/>
          </a:xfrm>
        </p:spPr>
        <p:txBody>
          <a:bodyPr/>
          <a:lstStyle/>
          <a:p>
            <a:r>
              <a:rPr lang="en-US" dirty="0"/>
              <a:t>Continued – DD Incentives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D3A56-34F7-467C-8CB5-A62A0ECFE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1017108"/>
            <a:ext cx="10827026" cy="4114800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Q4 (June 30)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Every DD that attains Star District receives a Knights of Columbus </a:t>
            </a:r>
            <a:r>
              <a:rPr lang="en-US" sz="2000" b="1" i="1" dirty="0">
                <a:solidFill>
                  <a:srgbClr val="000000"/>
                </a:solidFill>
              </a:rPr>
              <a:t>watch and a coin/medallion </a:t>
            </a:r>
            <a:r>
              <a:rPr lang="en-US" sz="2000" dirty="0">
                <a:solidFill>
                  <a:srgbClr val="000000"/>
                </a:solidFill>
              </a:rPr>
              <a:t>depicting the principle of </a:t>
            </a:r>
            <a:r>
              <a:rPr lang="en-US" sz="2000" b="1" i="1" dirty="0">
                <a:solidFill>
                  <a:srgbClr val="000000"/>
                </a:solidFill>
              </a:rPr>
              <a:t>patriotism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Every DD that qualifies for all four quarterly incentives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Receives a display box containing the coins/medallions depicting charity, unity, fraternity &amp; patriotism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Plus a special Blessed Michael McGivney coin/medallion in the center.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Additionally, the names of all qualifying district deputies will be entered in a drawing for a trip to the 2022 Supreme Convention for him and his wife, including travel, lodging and tickets to the States Dinner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4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69A521-83ED-471C-B684-F4C7B685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20941"/>
            <a:ext cx="10566400" cy="793459"/>
          </a:xfrm>
        </p:spPr>
        <p:txBody>
          <a:bodyPr/>
          <a:lstStyle/>
          <a:p>
            <a:r>
              <a:rPr lang="en-US" dirty="0">
                <a:effectLst/>
              </a:rPr>
              <a:t>New: Council of the Month by Region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4437-8526-45F9-ABC3-D36E0ADA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266738"/>
            <a:ext cx="7660081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Forms are up to date – 185, 365, 10784, Audits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Highest membership growth/month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Councils Exemplification Team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Selection team is SDRR with Diocese Directors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Certificate and refreshments presented by SDRR  or Directors at the next council meeting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353A0F-3E8E-4E29-9060-3743E5675914}"/>
              </a:ext>
            </a:extLst>
          </p:cNvPr>
          <p:cNvGrpSpPr/>
          <p:nvPr/>
        </p:nvGrpSpPr>
        <p:grpSpPr>
          <a:xfrm>
            <a:off x="8475880" y="1266738"/>
            <a:ext cx="3560804" cy="3491874"/>
            <a:chOff x="8475880" y="1266738"/>
            <a:chExt cx="3560804" cy="34918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1FC455-798F-4259-AD0F-D34FAECAB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8475880" y="1266738"/>
              <a:ext cx="3560804" cy="349187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C8222F-4E03-4E24-8575-392F6824D440}"/>
                </a:ext>
              </a:extLst>
            </p:cNvPr>
            <p:cNvSpPr txBox="1"/>
            <p:nvPr/>
          </p:nvSpPr>
          <p:spPr>
            <a:xfrm>
              <a:off x="9199982" y="2665730"/>
              <a:ext cx="216055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Council of                the Month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A9B6FD-FCCF-4686-A29B-E0FA80CDFDD2}"/>
              </a:ext>
            </a:extLst>
          </p:cNvPr>
          <p:cNvSpPr/>
          <p:nvPr/>
        </p:nvSpPr>
        <p:spPr bwMode="auto">
          <a:xfrm>
            <a:off x="3167270" y="5565913"/>
            <a:ext cx="8335617" cy="79345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i="1" dirty="0">
                <a:latin typeface="Trump Mediaeval"/>
              </a:rPr>
              <a:t>Monthly Council Recognition Program </a:t>
            </a:r>
            <a:endParaRPr kumimoji="0" lang="en-US" sz="3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ump Mediaeval"/>
            </a:endParaRPr>
          </a:p>
        </p:txBody>
      </p:sp>
    </p:spTree>
    <p:extLst>
      <p:ext uri="{BB962C8B-B14F-4D97-AF65-F5344CB8AC3E}">
        <p14:creationId xmlns:p14="http://schemas.microsoft.com/office/powerpoint/2010/main" val="195476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84AA-F585-43CD-86BF-449CB023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2" y="91719"/>
            <a:ext cx="10730753" cy="766811"/>
          </a:xfrm>
        </p:spPr>
        <p:txBody>
          <a:bodyPr/>
          <a:lstStyle/>
          <a:p>
            <a:r>
              <a:rPr lang="en-US" dirty="0">
                <a:effectLst/>
              </a:rPr>
              <a:t>Recognition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82E0C-ABEB-48D0-8DF3-FCB663925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623" y="941290"/>
            <a:ext cx="10730753" cy="47527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Shining Armor Program</a:t>
            </a:r>
            <a:r>
              <a:rPr lang="en-US" sz="2800" dirty="0"/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Supreme (1 year)	</a:t>
            </a:r>
            <a:r>
              <a:rPr lang="en-US" sz="2000" dirty="0"/>
              <a:t>	Obtain 3</a:t>
            </a:r>
            <a:r>
              <a:rPr lang="en-US" sz="2000" baseline="30000" dirty="0"/>
              <a:t>rd</a:t>
            </a:r>
            <a:r>
              <a:rPr lang="en-US" sz="2000" dirty="0"/>
              <a:t> Degree Status</a:t>
            </a:r>
          </a:p>
          <a:p>
            <a:pPr marL="457200" lvl="1" indent="0">
              <a:buNone/>
            </a:pPr>
            <a:r>
              <a:rPr lang="en-US" sz="2000" dirty="0"/>
              <a:t>				Attend 3 meetings</a:t>
            </a:r>
          </a:p>
          <a:p>
            <a:pPr marL="457200" lvl="1" indent="0">
              <a:buNone/>
            </a:pPr>
            <a:r>
              <a:rPr lang="en-US" sz="2000" dirty="0"/>
              <a:t>				Volunteer 3 time in Council Programs</a:t>
            </a:r>
          </a:p>
          <a:p>
            <a:pPr marL="457200" lvl="1" indent="0">
              <a:buNone/>
            </a:pPr>
            <a:r>
              <a:rPr lang="en-US" sz="2000" dirty="0"/>
              <a:t>				</a:t>
            </a:r>
            <a:r>
              <a:rPr lang="en-US" sz="2000" b="1" i="1" dirty="0"/>
              <a:t>Sponsor 1 new member</a:t>
            </a:r>
          </a:p>
          <a:p>
            <a:pPr marL="457200" lvl="1" indent="0">
              <a:buNone/>
            </a:pPr>
            <a:r>
              <a:rPr lang="en-US" sz="2000" dirty="0"/>
              <a:t>				Meeting with Field Agent to understand fraternal benefits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State (No time frame)</a:t>
            </a:r>
            <a:r>
              <a:rPr lang="en-US" sz="2000" dirty="0"/>
              <a:t>	Obtain 3</a:t>
            </a:r>
            <a:r>
              <a:rPr lang="en-US" sz="2000" baseline="30000" dirty="0"/>
              <a:t>rd</a:t>
            </a:r>
            <a:r>
              <a:rPr lang="en-US" sz="2000" dirty="0"/>
              <a:t> Degree Status</a:t>
            </a:r>
          </a:p>
          <a:p>
            <a:pPr marL="457200" lvl="1" indent="0">
              <a:buNone/>
            </a:pPr>
            <a:r>
              <a:rPr lang="en-US" sz="2000" dirty="0"/>
              <a:t>				Attend 3 meetings</a:t>
            </a:r>
          </a:p>
          <a:p>
            <a:pPr marL="457200" lvl="1" indent="0">
              <a:buNone/>
            </a:pPr>
            <a:r>
              <a:rPr lang="en-US" sz="2000" dirty="0"/>
              <a:t>				Volunteer 3 time in Council Programs</a:t>
            </a:r>
          </a:p>
          <a:p>
            <a:pPr marL="457200" lvl="1" indent="0">
              <a:buNone/>
            </a:pPr>
            <a:r>
              <a:rPr lang="en-US" sz="2000" dirty="0"/>
              <a:t>				</a:t>
            </a:r>
            <a:r>
              <a:rPr lang="en-US" sz="2000" b="1" i="1" dirty="0"/>
              <a:t>Sponsor 1 new member</a:t>
            </a:r>
          </a:p>
          <a:p>
            <a:pPr marL="457200" lvl="1" indent="0">
              <a:buNone/>
            </a:pPr>
            <a:r>
              <a:rPr lang="en-US" sz="2000" dirty="0"/>
              <a:t>				Meeting with Field Agent to understand fraternal benefits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5D78695-5F28-494E-B2A0-A1487DDC67C9}"/>
              </a:ext>
            </a:extLst>
          </p:cNvPr>
          <p:cNvSpPr/>
          <p:nvPr/>
        </p:nvSpPr>
        <p:spPr bwMode="auto">
          <a:xfrm>
            <a:off x="1873625" y="5694058"/>
            <a:ext cx="9637058" cy="59331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ump Mediaeval"/>
                <a:ea typeface="+mn-ea"/>
                <a:cs typeface="+mn-cs"/>
              </a:rPr>
              <a:t>Council level recognition.  Build a culture of growth in your District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0FD10-A2C9-44A7-934F-ACBB6D617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246" y="1905218"/>
            <a:ext cx="1451316" cy="17563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6EB4ED-55D2-4DC0-A18F-DD15E54233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26" t="7189" r="21373" b="9934"/>
          <a:stretch/>
        </p:blipFill>
        <p:spPr>
          <a:xfrm>
            <a:off x="2114633" y="4156344"/>
            <a:ext cx="896542" cy="13533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538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A9EDF-8800-498B-938D-D603D22E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42461"/>
            <a:ext cx="10566400" cy="771939"/>
          </a:xfrm>
        </p:spPr>
        <p:txBody>
          <a:bodyPr/>
          <a:lstStyle/>
          <a:p>
            <a:r>
              <a:rPr lang="en-US" dirty="0">
                <a:effectLst/>
              </a:rPr>
              <a:t>Annual Recognition Programs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E409D-682F-41D7-8F5E-CC20D5AB276A}"/>
              </a:ext>
            </a:extLst>
          </p:cNvPr>
          <p:cNvSpPr txBox="1"/>
          <p:nvPr/>
        </p:nvSpPr>
        <p:spPr>
          <a:xfrm>
            <a:off x="715617" y="914400"/>
            <a:ext cx="11131826" cy="45454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4000" b="1" i="0" u="none" strike="noStrike" kern="0" cap="small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cap="none" dirty="0">
                <a:solidFill>
                  <a:srgbClr val="000000"/>
                </a:solidFill>
                <a:effectLst/>
                <a:latin typeface="Trump Mediaeval"/>
              </a:rPr>
              <a:t>Quick Start recognition at the February “Tribute Banquet”</a:t>
            </a:r>
          </a:p>
          <a:p>
            <a:pPr marL="914400" lvl="1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rump Mediaeval"/>
              </a:rPr>
              <a:t>Councils, Districts, Agents &amp; Agencies achieving &gt;60% of goal by January 1</a:t>
            </a:r>
            <a:r>
              <a:rPr lang="en-US" sz="2400" baseline="30000" dirty="0">
                <a:solidFill>
                  <a:srgbClr val="000000"/>
                </a:solidFill>
                <a:latin typeface="Trump Mediaeval"/>
              </a:rPr>
              <a:t>st</a:t>
            </a:r>
            <a:endParaRPr lang="en-US" sz="2400" dirty="0">
              <a:solidFill>
                <a:srgbClr val="000000"/>
              </a:solidFill>
              <a:latin typeface="Trump Mediaeval"/>
            </a:endParaRPr>
          </a:p>
          <a:p>
            <a:pPr marL="914400" lvl="1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rump Mediaeval"/>
              </a:rPr>
              <a:t>Council, District, Agents &amp; Agencies achieving 100% of goal by January 1</a:t>
            </a:r>
            <a:r>
              <a:rPr lang="en-US" sz="2400" baseline="30000" dirty="0">
                <a:solidFill>
                  <a:srgbClr val="000000"/>
                </a:solidFill>
                <a:latin typeface="Trump Mediaeval"/>
              </a:rPr>
              <a:t>st</a:t>
            </a:r>
            <a:r>
              <a:rPr lang="en-US" sz="2400" dirty="0">
                <a:solidFill>
                  <a:srgbClr val="000000"/>
                </a:solidFill>
                <a:latin typeface="Trump Mediaeval"/>
              </a:rPr>
              <a:t> </a:t>
            </a:r>
          </a:p>
          <a:p>
            <a:pPr marL="914400" lvl="1" indent="-4572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Trump Mediaeval"/>
              </a:rPr>
              <a:t>Ambassador Club</a:t>
            </a:r>
          </a:p>
          <a:p>
            <a:pPr marL="1200150" lvl="2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000000"/>
                </a:solidFill>
                <a:latin typeface="Trump Mediaeval"/>
              </a:rPr>
              <a:t>2 or more members sponsored = book of State Raffle Tickets </a:t>
            </a:r>
          </a:p>
          <a:p>
            <a:pPr marL="1200150" lvl="2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000000"/>
                </a:solidFill>
                <a:latin typeface="Trump Mediaeval"/>
              </a:rPr>
              <a:t>6 or more members sponsored = special gift</a:t>
            </a:r>
          </a:p>
          <a:p>
            <a:pPr marL="1200150" lvl="2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srgbClr val="000000"/>
                </a:solidFill>
                <a:latin typeface="Trump Mediaeval"/>
              </a:rPr>
              <a:t>12 or more members sponsored = special gift and recognition at State Convention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cap="none" dirty="0">
                <a:solidFill>
                  <a:srgbClr val="000000"/>
                </a:solidFill>
                <a:effectLst/>
                <a:latin typeface="Trump Mediaeval"/>
              </a:rPr>
              <a:t>State Convention Recognition</a:t>
            </a:r>
            <a:endParaRPr lang="en-US" sz="1800" cap="none" dirty="0">
              <a:solidFill>
                <a:srgbClr val="000000"/>
              </a:solidFill>
              <a:effectLst/>
              <a:latin typeface="Trump Mediaeval"/>
            </a:endParaRPr>
          </a:p>
          <a:p>
            <a:pPr marL="1200150" lvl="2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kern="0" dirty="0">
                <a:solidFill>
                  <a:srgbClr val="000000"/>
                </a:solidFill>
                <a:latin typeface="Trump Mediaeval"/>
              </a:rPr>
              <a:t>Star Council delegates get priority room selections</a:t>
            </a:r>
          </a:p>
          <a:p>
            <a:pPr marL="1200150" lvl="2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kern="0" dirty="0">
                <a:solidFill>
                  <a:srgbClr val="000000"/>
                </a:solidFill>
                <a:latin typeface="Trump Mediaeval"/>
              </a:rPr>
              <a:t>Star Council and Districts will be recognized at Convention Banquet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F67CA2-0E57-4EB6-A440-5F77AEEB9006}"/>
              </a:ext>
            </a:extLst>
          </p:cNvPr>
          <p:cNvSpPr/>
          <p:nvPr/>
        </p:nvSpPr>
        <p:spPr bwMode="auto">
          <a:xfrm>
            <a:off x="2791530" y="5740106"/>
            <a:ext cx="8692257" cy="600635"/>
          </a:xfrm>
          <a:prstGeom prst="roundRect">
            <a:avLst/>
          </a:prstGeom>
          <a:solidFill>
            <a:srgbClr val="BBE0E3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Traditional recognitions of Michigan </a:t>
            </a:r>
          </a:p>
        </p:txBody>
      </p:sp>
    </p:spTree>
    <p:extLst>
      <p:ext uri="{BB962C8B-B14F-4D97-AF65-F5344CB8AC3E}">
        <p14:creationId xmlns:p14="http://schemas.microsoft.com/office/powerpoint/2010/main" val="464584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979A2D-1930-43CE-AD18-58B09560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555" y="126203"/>
            <a:ext cx="10309860" cy="660789"/>
          </a:xfrm>
        </p:spPr>
        <p:txBody>
          <a:bodyPr/>
          <a:lstStyle/>
          <a:p>
            <a:r>
              <a:rPr lang="en-US" dirty="0">
                <a:effectLst/>
              </a:rPr>
              <a:t>$1000 - Quarterly Membership Raffle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10606-9140-40F2-9C29-58950FBCA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226" y="1030430"/>
            <a:ext cx="7225714" cy="44727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How to enter?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One entry for you first new member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One additional entry for the next three new members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Raffle time frame First Quarter….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1</a:t>
            </a:r>
            <a:r>
              <a:rPr lang="en-US" b="1" i="1" u="sng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September 30</a:t>
            </a:r>
            <a:r>
              <a:rPr lang="en-US" b="1" i="1" u="sng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i="1" dirty="0" err="1">
                <a:solidFill>
                  <a:schemeClr val="accent3">
                    <a:lumMod val="50000"/>
                  </a:schemeClr>
                </a:solidFill>
              </a:rPr>
              <a:t>tbd</a:t>
            </a:r>
            <a:endParaRPr lang="en-US" sz="2000" i="1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i="1" dirty="0" err="1">
                <a:solidFill>
                  <a:schemeClr val="accent3">
                    <a:lumMod val="50000"/>
                  </a:schemeClr>
                </a:solidFill>
              </a:rPr>
              <a:t>tbd</a:t>
            </a:r>
            <a:endParaRPr lang="en-US" sz="2000" i="1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i="1" dirty="0" err="1">
                <a:solidFill>
                  <a:schemeClr val="accent3">
                    <a:lumMod val="50000"/>
                  </a:schemeClr>
                </a:solidFill>
              </a:rPr>
              <a:t>tbd</a:t>
            </a:r>
            <a:r>
              <a:rPr lang="en-US" sz="2000" i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endParaRPr lang="en-US" sz="2000" i="1" baseline="30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Check will be presented to the council by our State leadership team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03CD0-7AD3-46F9-A2D2-FBFF3735D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755881">
            <a:off x="9002938" y="1282825"/>
            <a:ext cx="2667418" cy="1533766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D6902D-BD28-4FCE-A839-C84CBC9B8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747706">
            <a:off x="8505996" y="3139380"/>
            <a:ext cx="3437717" cy="145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20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F878D-50B1-42FF-B62A-5A95D53A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64" y="76200"/>
            <a:ext cx="10558462" cy="997226"/>
          </a:xfrm>
        </p:spPr>
        <p:txBody>
          <a:bodyPr/>
          <a:lstStyle/>
          <a:p>
            <a:r>
              <a:rPr lang="en-US" sz="4800" dirty="0">
                <a:effectLst/>
              </a:rPr>
              <a:t>$tar Council Incentive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F56B7-2C44-4D94-A109-18F8B37B4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1" y="1524000"/>
            <a:ext cx="10933044" cy="29949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Every Star Council will earn a $100 per capita credit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An another $50 for each additional Star earned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Double Star $150 total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Triple Star $200 total…….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041338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Blank.pptx" id="{448A4003-2DB4-433B-AF9C-F754CB74CF43}" vid="{41EBF02C-D5F3-461B-8169-CD90AA4AA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</Template>
  <TotalTime>1634</TotalTime>
  <Words>704</Words>
  <Application>Microsoft Office PowerPoint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Trump Mediaeval</vt:lpstr>
      <vt:lpstr>Wingdings</vt:lpstr>
      <vt:lpstr>Blank Presentation</vt:lpstr>
      <vt:lpstr>“Rise up and Answer the Call”  Incentives &amp; Recognition 2021 - 2022</vt:lpstr>
      <vt:lpstr>Supreme Sponsored Incentives</vt:lpstr>
      <vt:lpstr>QUARTERLY INCENTIVES FOR DISTRICT DEPUTIES</vt:lpstr>
      <vt:lpstr>Continued – DD Incentives </vt:lpstr>
      <vt:lpstr>New: Council of the Month by Region</vt:lpstr>
      <vt:lpstr>Recognition Programs</vt:lpstr>
      <vt:lpstr>Annual Recognition Programs</vt:lpstr>
      <vt:lpstr>$1000 - Quarterly Membership Raffle </vt:lpstr>
      <vt:lpstr>$tar Council Incentive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Kokot</dc:creator>
  <cp:lastModifiedBy>Tom Marcetti</cp:lastModifiedBy>
  <cp:revision>31</cp:revision>
  <cp:lastPrinted>2016-06-08T13:53:49Z</cp:lastPrinted>
  <dcterms:created xsi:type="dcterms:W3CDTF">2019-06-17T19:17:44Z</dcterms:created>
  <dcterms:modified xsi:type="dcterms:W3CDTF">2021-07-19T22:56:32Z</dcterms:modified>
</cp:coreProperties>
</file>